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9" r:id="rId2"/>
    <p:sldId id="289" r:id="rId3"/>
    <p:sldId id="280" r:id="rId4"/>
    <p:sldId id="293" r:id="rId5"/>
    <p:sldId id="290" r:id="rId6"/>
    <p:sldId id="294" r:id="rId7"/>
    <p:sldId id="282" r:id="rId8"/>
    <p:sldId id="283" r:id="rId9"/>
    <p:sldId id="28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582"/>
  </p:normalViewPr>
  <p:slideViewPr>
    <p:cSldViewPr snapToGrid="0" snapToObjects="1">
      <p:cViewPr>
        <p:scale>
          <a:sx n="95" d="100"/>
          <a:sy n="95" d="100"/>
        </p:scale>
        <p:origin x="-115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4439-5D8E-F34F-ADE6-2BF9FB5181A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1C2E-2B3B-4C44-BEC7-32A7AC2F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4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386568" y="5801944"/>
            <a:ext cx="3092543" cy="549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36775" y="915988"/>
            <a:ext cx="8139113" cy="4579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66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51C2E-2B3B-4C44-BEC7-32A7AC2F6B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8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386568" y="5801944"/>
            <a:ext cx="3092543" cy="549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36775" y="915988"/>
            <a:ext cx="8139113" cy="4579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99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4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1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4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3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8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4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0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C0B9-53F8-4A4F-A245-B9E52D156B4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F053-060B-9847-A7F3-CE366656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9DC8BC3-4744-AE46-8217-39443173A8AC}"/>
              </a:ext>
            </a:extLst>
          </p:cNvPr>
          <p:cNvGrpSpPr/>
          <p:nvPr/>
        </p:nvGrpSpPr>
        <p:grpSpPr>
          <a:xfrm>
            <a:off x="-13018" y="297117"/>
            <a:ext cx="12215066" cy="5259371"/>
            <a:chOff x="-11533" y="339505"/>
            <a:chExt cx="12215066" cy="5259371"/>
          </a:xfrm>
        </p:grpSpPr>
        <p:sp>
          <p:nvSpPr>
            <p:cNvPr id="164" name="Google Shape;164;p1"/>
            <p:cNvSpPr/>
            <p:nvPr/>
          </p:nvSpPr>
          <p:spPr>
            <a:xfrm>
              <a:off x="-11533" y="339505"/>
              <a:ext cx="12215066" cy="5259371"/>
            </a:xfrm>
            <a:custGeom>
              <a:avLst/>
              <a:gdLst/>
              <a:ahLst/>
              <a:cxnLst/>
              <a:rect l="l" t="t" r="r" b="b"/>
              <a:pathLst>
                <a:path w="13004800" h="7467600" extrusionOk="0">
                  <a:moveTo>
                    <a:pt x="0" y="7467600"/>
                  </a:moveTo>
                  <a:lnTo>
                    <a:pt x="13004800" y="7467600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7467600"/>
                  </a:lnTo>
                  <a:close/>
                </a:path>
              </a:pathLst>
            </a:custGeom>
            <a:gradFill>
              <a:gsLst>
                <a:gs pos="0">
                  <a:srgbClr val="004274"/>
                </a:gs>
                <a:gs pos="50000">
                  <a:srgbClr val="0061A8"/>
                </a:gs>
                <a:gs pos="100000">
                  <a:srgbClr val="0075C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3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446738" y="1749490"/>
              <a:ext cx="10812782" cy="2187313"/>
            </a:xfrm>
            <a:prstGeom prst="rect">
              <a:avLst/>
            </a:pr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spcFirstLastPara="1" wrap="square" lIns="91575" tIns="45775" rIns="91575" bIns="45775" anchor="t" anchorCtr="0">
              <a:spAutoFit/>
            </a:bodyPr>
            <a:lstStyle/>
            <a:p>
              <a:pPr lvl="0"/>
              <a:r>
                <a:rPr lang="ru-RU" sz="3200" b="1" dirty="0" smtClean="0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Путеводитель </a:t>
              </a:r>
              <a:r>
                <a:rPr lang="ru-RU" sz="3200" b="1" dirty="0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по коренным малочисленным народам </a:t>
              </a:r>
              <a:r>
                <a:rPr lang="ru-RU" sz="3200" b="1" dirty="0" smtClean="0">
                  <a:solidFill>
                    <a:srgbClr val="BBD9D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Oswald"/>
                </a:rPr>
                <a:t>Севера</a:t>
              </a:r>
            </a:p>
            <a:p>
              <a:pPr lvl="0"/>
              <a:endParaRPr sz="4408" b="1" i="0" u="none" strike="noStrike" cap="none" dirty="0">
                <a:solidFill>
                  <a:srgbClr val="BBD9DE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5"/>
                <a:buFont typeface="Arial"/>
                <a:buNone/>
              </a:pPr>
              <a:r>
                <a:rPr lang="ru-RU" sz="2805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Школа прикладного анализа данных </a:t>
              </a:r>
              <a:r>
                <a:rPr lang="en-US" sz="2805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Data</a:t>
              </a:r>
              <a:r>
                <a:rPr lang="ru-RU" sz="2805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-</a:t>
              </a:r>
              <a:r>
                <a:rPr lang="en-US" sz="2805" b="0" i="0" u="none" strike="noStrike" cap="none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Diving</a:t>
              </a:r>
              <a:endParaRPr sz="2805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8C655D-335E-420B-ACC2-B99DA6A0C51E}"/>
              </a:ext>
            </a:extLst>
          </p:cNvPr>
          <p:cNvSpPr txBox="1"/>
          <p:nvPr/>
        </p:nvSpPr>
        <p:spPr>
          <a:xfrm>
            <a:off x="7895719" y="5742909"/>
            <a:ext cx="3352268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 Грязнова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Тебнева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Юдина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Фомин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Екатерина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Федорова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Кириченко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Дарья Грачева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BCDF5E-CD63-5242-B8ED-868273DF55ED}"/>
              </a:ext>
            </a:extLst>
          </p:cNvPr>
          <p:cNvSpPr txBox="1"/>
          <p:nvPr/>
        </p:nvSpPr>
        <p:spPr>
          <a:xfrm>
            <a:off x="10021369" y="5053704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63F3A4EE-6EB6-3A7F-0D05-ECA0D259A335}"/>
              </a:ext>
            </a:extLst>
          </p:cNvPr>
          <p:cNvGrpSpPr/>
          <p:nvPr/>
        </p:nvGrpSpPr>
        <p:grpSpPr>
          <a:xfrm>
            <a:off x="594843" y="5799196"/>
            <a:ext cx="5740666" cy="828807"/>
            <a:chOff x="202935" y="5708542"/>
            <a:chExt cx="5740666" cy="828807"/>
          </a:xfrm>
        </p:grpSpPr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xmlns="" id="{1CBB0871-329D-8882-4EE9-D0FC46372F9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966" y="5708542"/>
              <a:ext cx="1665635" cy="828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3584D8CD-E8F1-9D81-A735-BDF62699E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969"/>
            <a:stretch/>
          </p:blipFill>
          <p:spPr>
            <a:xfrm>
              <a:off x="2275053" y="5758283"/>
              <a:ext cx="828395" cy="74241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FB232D35-5CDE-E77C-7DD2-39318D90B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35" y="5708542"/>
              <a:ext cx="808295" cy="795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28FDDBC2-2D51-568C-75AF-550E052E6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6" t="8737" r="30045" b="13143"/>
            <a:stretch/>
          </p:blipFill>
          <p:spPr bwMode="auto">
            <a:xfrm>
              <a:off x="1242766" y="5708542"/>
              <a:ext cx="738870" cy="7932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Рисунок 17" descr="участие в Днях культуры коренных малочисленных народов Севера, Сибири и .....">
              <a:extLst>
                <a:ext uri="{FF2B5EF4-FFF2-40B4-BE49-F238E27FC236}">
                  <a16:creationId xmlns:a16="http://schemas.microsoft.com/office/drawing/2014/main" xmlns="" id="{B68BA5E7-0968-D473-110D-BE35D98A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971" y="5758283"/>
              <a:ext cx="751647" cy="7424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285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70" y="0"/>
            <a:ext cx="11574964" cy="9981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и проблемная ситуация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0004" y="1301855"/>
            <a:ext cx="10060903" cy="506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Актуальность: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культуры, обычаев, языка КМНС. Распространение информации, развитие внутреннего туризма. 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Проблемная ситуация: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надлежащей информированности о коренных малочисленных народах Севера ведет к утрате социальной памяти. </a:t>
            </a: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Проблема: </a:t>
            </a:r>
          </a:p>
          <a:p>
            <a:pPr>
              <a:lnSpc>
                <a:spcPct val="150000"/>
              </a:lnSpc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Какой уровень общественной осведомлённости 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традиционном укладе</a:t>
            </a: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коренных малочисленных народов Севера?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2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53E12A6-7C1E-A84D-8611-4C94BB95D645}"/>
              </a:ext>
            </a:extLst>
          </p:cNvPr>
          <p:cNvSpPr txBox="1">
            <a:spLocks/>
          </p:cNvSpPr>
          <p:nvPr/>
        </p:nvSpPr>
        <p:spPr>
          <a:xfrm>
            <a:off x="81244" y="106031"/>
            <a:ext cx="11962073" cy="873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 задачи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78FDA64-693C-A54A-BA00-6057C66769C4}"/>
              </a:ext>
            </a:extLst>
          </p:cNvPr>
          <p:cNvSpPr txBox="1">
            <a:spLocks/>
          </p:cNvSpPr>
          <p:nvPr/>
        </p:nvSpPr>
        <p:spPr>
          <a:xfrm>
            <a:off x="951411" y="1727438"/>
            <a:ext cx="10624457" cy="340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04" y="1577591"/>
            <a:ext cx="10864682" cy="489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«Путеводитель» </a:t>
            </a: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данными </a:t>
            </a:r>
            <a:r>
              <a:rPr lang="ru-RU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коренных малочисленных народах Севера</a:t>
            </a:r>
          </a:p>
          <a:p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Выяснить </a:t>
            </a:r>
            <a:r>
              <a:rPr lang="ru-RU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частоту упоминаний </a:t>
            </a: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традиционном укладе коренных малочисленных народов Севера в СМИ;</a:t>
            </a: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Собрать информацию о традиционном укладе коренных малочисленных народов Севера;</a:t>
            </a: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Проанализировать данные с использованием методов анализа больших данных;</a:t>
            </a:r>
            <a:endParaRPr lang="ru-RU" sz="23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Изложить результаты исследования в аналитическом отчете;</a:t>
            </a: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финансирование на реализацию проекта;</a:t>
            </a:r>
            <a:endParaRPr lang="ru-RU" sz="23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сайт и приложение «Путеводитель по коренным малочисленным народам Севера»;</a:t>
            </a: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Продвигать реализованный проект на различных информационных площадках</a:t>
            </a:r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53E12A6-7C1E-A84D-8611-4C94BB95D645}"/>
              </a:ext>
            </a:extLst>
          </p:cNvPr>
          <p:cNvSpPr txBox="1">
            <a:spLocks/>
          </p:cNvSpPr>
          <p:nvPr/>
        </p:nvSpPr>
        <p:spPr>
          <a:xfrm>
            <a:off x="81244" y="106031"/>
            <a:ext cx="11962073" cy="873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 сути проекта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78FDA64-693C-A54A-BA00-6057C66769C4}"/>
              </a:ext>
            </a:extLst>
          </p:cNvPr>
          <p:cNvSpPr txBox="1">
            <a:spLocks/>
          </p:cNvSpPr>
          <p:nvPr/>
        </p:nvSpPr>
        <p:spPr>
          <a:xfrm>
            <a:off x="951411" y="1727438"/>
            <a:ext cx="10624457" cy="340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04" y="1577591"/>
            <a:ext cx="10864682" cy="489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сайта и приложения «Путеводитель по коренным малочисленным народам Севера» </a:t>
            </a:r>
          </a:p>
          <a:p>
            <a:pPr marL="514350" indent="-5143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Содержанием сайта и приложения является результат исследования о традиционном укладе коренных малочисленных народов Севера </a:t>
            </a:r>
          </a:p>
          <a:p>
            <a:pPr marL="514350" indent="-5143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путеводителе будет представлена информация о традиционном укладе, истории, этикете, правовых особенностях, туристических маршрутах, экологических нормах, словарь-разговорник коренных малочисленных народов Севера</a:t>
            </a:r>
          </a:p>
          <a:p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2B65E4C-5F7C-C548-9630-B70ED433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4" y="8710"/>
            <a:ext cx="6732682" cy="10840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Дата-сет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F6C0A44-2D4B-9441-9EC2-EAF86CC8B0AF}"/>
              </a:ext>
            </a:extLst>
          </p:cNvPr>
          <p:cNvSpPr txBox="1">
            <a:spLocks/>
          </p:cNvSpPr>
          <p:nvPr/>
        </p:nvSpPr>
        <p:spPr>
          <a:xfrm>
            <a:off x="648569" y="1356527"/>
            <a:ext cx="10052925" cy="4813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Источники данных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Выгрузка с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крибрума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СМИ</a:t>
            </a:r>
            <a:r>
              <a:rPr lang="ru-RU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собираются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Упоминание коренных малочисленных народов Севера по заданным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лингвомаркерам</a:t>
            </a:r>
            <a:r>
              <a:rPr lang="ru-RU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endParaRPr lang="ru-RU" sz="25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измеряются (какие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методики и метрики)</a:t>
            </a:r>
          </a:p>
          <a:p>
            <a:pPr>
              <a:lnSpc>
                <a:spcPct val="160000"/>
              </a:lnSpc>
            </a:pP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данных в программе 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Orange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Тематический анализ, кластеризация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ключевых слов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тональности сообщений</a:t>
            </a:r>
          </a:p>
          <a:p>
            <a:pPr marL="285750" indent="-285750">
              <a:lnSpc>
                <a:spcPct val="160000"/>
              </a:lnSpc>
              <a:buFontTx/>
              <a:buChar char="-"/>
            </a:pP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</a:t>
            </a:r>
            <a:r>
              <a:rPr lang="ru-RU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сущностей</a:t>
            </a:r>
            <a:endParaRPr lang="ru-RU" sz="25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2B65E4C-5F7C-C548-9630-B70ED433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4" y="8710"/>
            <a:ext cx="6732682" cy="10840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Дата-сет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лингвомаркеры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47765" y="1650210"/>
            <a:ext cx="10515600" cy="4351338"/>
          </a:xfrm>
        </p:spPr>
        <p:txBody>
          <a:bodyPr numCol="2">
            <a:normAutofit fontScale="700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(традиционный уклад | традиционный образ жизни)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этнообразующие</a:t>
            </a: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виды хозяйства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быт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(обычаи | обычай)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(традиции | традиция)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(религия | вера)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(характер | характеры)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(территории традиционного природопользования | </a:t>
            </a:r>
            <a:r>
              <a:rPr lang="ru-RU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ттп</a:t>
            </a: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(язык | хантыйский язык | хантыйский)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(психология | психологический портрет | менталитет)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культура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(оленеводство | олени)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рыболовный промысел | рыбалка | рыболовство)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(охотничий промысел | охота)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(национальное декоративно-прикладное искусство | творчество | искусство | художественные промыслы)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собирательство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(национальные жилища | стойбище | стойбища | чум | чумы)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животноводство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выделка шкур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собаководство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пчеловодство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(разведение зверей | разведение животных) &amp; ханты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ремесла &amp;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ханты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81F551E-4488-D749-A736-7448E235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63646" cy="10840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технического задания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428B10E-830C-9D42-982C-B3D00A259E0B}"/>
              </a:ext>
            </a:extLst>
          </p:cNvPr>
          <p:cNvSpPr txBox="1">
            <a:spLocks/>
          </p:cNvSpPr>
          <p:nvPr/>
        </p:nvSpPr>
        <p:spPr>
          <a:xfrm>
            <a:off x="783771" y="1256045"/>
            <a:ext cx="10624457" cy="5265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адачи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решаемые проектом:</a:t>
            </a:r>
          </a:p>
          <a:p>
            <a:pPr marL="342900" indent="-3429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культурного наследия коренных малочисленных народов Севера</a:t>
            </a:r>
          </a:p>
          <a:p>
            <a:pPr marL="342900" indent="-3429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Tx/>
              <a:buAutoNum type="arabicPeriod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информации о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коренных малочисленных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народах Севера</a:t>
            </a:r>
          </a:p>
          <a:p>
            <a:pPr marL="342900" indent="-3429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Tx/>
              <a:buAutoNum type="arabicPeriod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внимания к мало освещённым проблемам коренных малочисленных народов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Севера</a:t>
            </a:r>
          </a:p>
          <a:p>
            <a:pPr marL="342900" indent="-3429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внутреннего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туризма по районам проживания коренных малочисленных народов Севера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тейкхолдеры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заказчик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финансирования: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счет федеральных бюджетов и бюджетов субъектов, на территории которых проживают КМНС (министерство культуры, министерство туризма, департамент по делам КМНС) </a:t>
            </a:r>
          </a:p>
          <a:p>
            <a:pPr>
              <a:lnSpc>
                <a:spcPct val="170000"/>
              </a:lnSpc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КМНС, туристы, исследователи КМНС, министерство культуры, министерство туризма, департамент по делам КМНС 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езультаты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продукт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  <a:p>
            <a:pPr marL="285750" indent="-2857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Полнота освещенности в СМИ информации о традиционном укладе коренных малочисленных народов Севера. </a:t>
            </a:r>
          </a:p>
          <a:p>
            <a:pPr marL="285750" indent="-28575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и приложение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«Путеводитель по коренным малочисленным народам Севера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путеводителе будет представлена информация о традиционном укладе, истории, этикете, правовых особенностях, туристических маршрутах, экологических нормах, словарь-разговорник коренных малочисленных народов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Севера.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E432EE8B-905F-954E-B9C7-C21AB5812030}"/>
              </a:ext>
            </a:extLst>
          </p:cNvPr>
          <p:cNvSpPr/>
          <p:nvPr/>
        </p:nvSpPr>
        <p:spPr>
          <a:xfrm>
            <a:off x="0" y="998127"/>
            <a:ext cx="6263640" cy="0"/>
          </a:xfrm>
          <a:custGeom>
            <a:avLst/>
            <a:gdLst/>
            <a:ahLst/>
            <a:cxnLst/>
            <a:rect l="l" t="t" r="r" b="b"/>
            <a:pathLst>
              <a:path w="6263640">
                <a:moveTo>
                  <a:pt x="0" y="0"/>
                </a:moveTo>
                <a:lnTo>
                  <a:pt x="6263195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FA783C1-6F39-D74E-8208-92738CE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0" y="-32197"/>
            <a:ext cx="11670425" cy="137867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карта по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F6F930F-131C-7748-BC68-C1F2BE3E52C8}"/>
              </a:ext>
            </a:extLst>
          </p:cNvPr>
          <p:cNvSpPr txBox="1">
            <a:spLocks/>
          </p:cNvSpPr>
          <p:nvPr/>
        </p:nvSpPr>
        <p:spPr>
          <a:xfrm>
            <a:off x="472742" y="1142315"/>
            <a:ext cx="6772120" cy="5258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разведывательных исследований по каждому из народов: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упоминаний традиционного уклада коренных малочисленных народов Севера в СМИ;</a:t>
            </a:r>
          </a:p>
          <a:p>
            <a:pPr marL="457200" indent="-4572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полноценного сбора информации о традиционном укладе коренных малочисленных народов Севера для наполнения путеводителя;</a:t>
            </a:r>
          </a:p>
          <a:p>
            <a:pPr marL="457200" indent="-4572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данных и анализ всей собранной информации при помощи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различного программного обеспечения;</a:t>
            </a:r>
          </a:p>
          <a:p>
            <a:pPr marL="457200" indent="-4572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аналитического отчета, визуализация данных. Разработка справочника по традиционному укладу жизни коренных малочисленных народов Севера;</a:t>
            </a:r>
          </a:p>
          <a:p>
            <a:pPr marL="457200" indent="-4572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финансирования для реализации программной части путеводителя посредством участия в грантах и предоставления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стейкхолдерам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путеводителя, включающая в себя набор команды разработчиков, а также тестирование и отладку конечного продукта;</a:t>
            </a:r>
          </a:p>
          <a:p>
            <a:pPr marL="457200" indent="-4572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Продвижение сайта и приложения «Путеводитель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коренным малочисленным народам Севера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Интегрирование в общероссийское информационное поле;</a:t>
            </a:r>
          </a:p>
          <a:p>
            <a:pPr marL="457200" indent="-457200">
              <a:lnSpc>
                <a:spcPct val="17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обратной связи от пользователей.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7377" y="1529948"/>
            <a:ext cx="3838470" cy="4016484"/>
          </a:xfrm>
          <a:prstGeom prst="rect">
            <a:avLst/>
          </a:prstGeom>
          <a:ln w="1905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marL="90488">
              <a:lnSpc>
                <a:spcPct val="170000"/>
              </a:lnSpc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Возможные риски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050" indent="-182563">
              <a:lnSpc>
                <a:spcPct val="170000"/>
              </a:lnSpc>
              <a:buClr>
                <a:schemeClr val="accent1">
                  <a:lumMod val="50000"/>
                </a:schemeClr>
              </a:buClr>
              <a:buSzPct val="135000"/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Малый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информации для реализации выводов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73050" indent="-182563">
              <a:lnSpc>
                <a:spcPct val="170000"/>
              </a:lnSpc>
              <a:buClr>
                <a:schemeClr val="accent1">
                  <a:lumMod val="50000"/>
                </a:schemeClr>
              </a:buClr>
              <a:buSzPct val="135000"/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едостоверность информации, в следствии чего искажение данных по традиционному укладу коренных малочисленных народов Севера;</a:t>
            </a:r>
          </a:p>
          <a:p>
            <a:pPr marL="273050" indent="-182563">
              <a:lnSpc>
                <a:spcPct val="170000"/>
              </a:lnSpc>
              <a:buClr>
                <a:schemeClr val="accent1">
                  <a:lumMod val="50000"/>
                </a:schemeClr>
              </a:buClr>
              <a:buSzPct val="135000"/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«Односторонний взгляд»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коренные малочисленные народы Севера со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стороны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СМИ;</a:t>
            </a:r>
          </a:p>
          <a:p>
            <a:pPr marL="273050" indent="-182563">
              <a:lnSpc>
                <a:spcPct val="170000"/>
              </a:lnSpc>
              <a:buClr>
                <a:schemeClr val="accent1">
                  <a:lumMod val="50000"/>
                </a:schemeClr>
              </a:buClr>
              <a:buSzPct val="135000"/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финансирования;</a:t>
            </a:r>
          </a:p>
          <a:p>
            <a:pPr marL="273050" indent="-182563">
              <a:lnSpc>
                <a:spcPct val="170000"/>
              </a:lnSpc>
              <a:buClr>
                <a:schemeClr val="accent1">
                  <a:lumMod val="50000"/>
                </a:schemeClr>
              </a:buClr>
              <a:buSzPct val="135000"/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отклика от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38195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-11309" y="-25612"/>
            <a:ext cx="12215066" cy="5259371"/>
          </a:xfrm>
          <a:custGeom>
            <a:avLst/>
            <a:gdLst/>
            <a:ahLst/>
            <a:cxnLst/>
            <a:rect l="l" t="t" r="r" b="b"/>
            <a:pathLst>
              <a:path w="13004800" h="7467600" extrusionOk="0">
                <a:moveTo>
                  <a:pt x="0" y="7467600"/>
                </a:moveTo>
                <a:lnTo>
                  <a:pt x="13004800" y="7467600"/>
                </a:lnTo>
                <a:lnTo>
                  <a:pt x="13004800" y="0"/>
                </a:lnTo>
                <a:lnTo>
                  <a:pt x="0" y="0"/>
                </a:lnTo>
                <a:lnTo>
                  <a:pt x="0" y="7467600"/>
                </a:lnTo>
                <a:close/>
              </a:path>
            </a:pathLst>
          </a:custGeom>
          <a:gradFill>
            <a:gsLst>
              <a:gs pos="0">
                <a:srgbClr val="004274"/>
              </a:gs>
              <a:gs pos="50000">
                <a:srgbClr val="0061A8"/>
              </a:gs>
              <a:gs pos="100000">
                <a:srgbClr val="0075CA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5;p1"/>
          <p:cNvSpPr/>
          <p:nvPr/>
        </p:nvSpPr>
        <p:spPr>
          <a:xfrm>
            <a:off x="446739" y="1749490"/>
            <a:ext cx="6406238" cy="770771"/>
          </a:xfrm>
          <a:prstGeom prst="rect">
            <a:avLst/>
          </a:prstGeom>
          <a:solidFill>
            <a:srgbClr val="FFFFFF">
              <a:alpha val="5882"/>
            </a:srgbClr>
          </a:solidFill>
          <a:ln>
            <a:noFill/>
          </a:ln>
        </p:spPr>
        <p:txBody>
          <a:bodyPr spcFirstLastPara="1" wrap="square" lIns="91575" tIns="45775" rIns="91575" bIns="45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8" b="1" dirty="0">
                <a:solidFill>
                  <a:srgbClr val="BBD9DE"/>
                </a:solidFill>
                <a:latin typeface="Oswald"/>
                <a:sym typeface="Oswald"/>
              </a:rPr>
              <a:t>Спасибо за </a:t>
            </a:r>
            <a:r>
              <a:rPr lang="ru-RU" sz="4408" b="1" dirty="0" smtClean="0">
                <a:solidFill>
                  <a:srgbClr val="BBD9DE"/>
                </a:solidFill>
                <a:latin typeface="Oswald"/>
                <a:sym typeface="Oswald"/>
              </a:rPr>
              <a:t>внимание</a:t>
            </a:r>
            <a:endParaRPr lang="ru-RU" sz="4408" b="1" dirty="0">
              <a:solidFill>
                <a:srgbClr val="BBD9DE"/>
              </a:solidFill>
              <a:latin typeface="Oswald"/>
              <a:sym typeface="Oswald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3F3A4EE-6EB6-3A7F-0D05-ECA0D259A335}"/>
              </a:ext>
            </a:extLst>
          </p:cNvPr>
          <p:cNvGrpSpPr/>
          <p:nvPr/>
        </p:nvGrpSpPr>
        <p:grpSpPr>
          <a:xfrm>
            <a:off x="446738" y="5675092"/>
            <a:ext cx="5740666" cy="828807"/>
            <a:chOff x="202935" y="5708542"/>
            <a:chExt cx="5740666" cy="828807"/>
          </a:xfrm>
        </p:grpSpPr>
        <p:pic>
          <p:nvPicPr>
            <p:cNvPr id="8" name="Google Shape;94;p1">
              <a:extLst>
                <a:ext uri="{FF2B5EF4-FFF2-40B4-BE49-F238E27FC236}">
                  <a16:creationId xmlns:a16="http://schemas.microsoft.com/office/drawing/2014/main" xmlns="" id="{1CBB0871-329D-8882-4EE9-D0FC46372F9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966" y="5708542"/>
              <a:ext cx="1665635" cy="828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3584D8CD-E8F1-9D81-A735-BDF62699E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969"/>
            <a:stretch/>
          </p:blipFill>
          <p:spPr>
            <a:xfrm>
              <a:off x="2275053" y="5758283"/>
              <a:ext cx="828395" cy="74241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FB232D35-5CDE-E77C-7DD2-39318D90B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35" y="5708542"/>
              <a:ext cx="808295" cy="795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8FDDBC2-2D51-568C-75AF-550E052E6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6" t="8737" r="30045" b="13143"/>
            <a:stretch/>
          </p:blipFill>
          <p:spPr bwMode="auto">
            <a:xfrm>
              <a:off x="1242766" y="5708542"/>
              <a:ext cx="738870" cy="7932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14" descr="участие в Днях культуры коренных малочисленных народов Севера, Сибири и .....">
              <a:extLst>
                <a:ext uri="{FF2B5EF4-FFF2-40B4-BE49-F238E27FC236}">
                  <a16:creationId xmlns:a16="http://schemas.microsoft.com/office/drawing/2014/main" xmlns="" id="{B68BA5E7-0968-D473-110D-BE35D98A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971" y="5758283"/>
              <a:ext cx="751647" cy="7424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8C655D-335E-420B-ACC2-B99DA6A0C51E}"/>
              </a:ext>
            </a:extLst>
          </p:cNvPr>
          <p:cNvSpPr txBox="1"/>
          <p:nvPr/>
        </p:nvSpPr>
        <p:spPr>
          <a:xfrm>
            <a:off x="7895719" y="5639452"/>
            <a:ext cx="3352268" cy="8309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 Грязнова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Тебнева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Юдина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Фомин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Екатерина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Федорова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Кириченко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Дарья Грачева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64" y="-39510"/>
            <a:ext cx="7099194" cy="52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164;p1"/>
          <p:cNvSpPr/>
          <p:nvPr/>
        </p:nvSpPr>
        <p:spPr>
          <a:xfrm>
            <a:off x="-23066" y="-39510"/>
            <a:ext cx="12215066" cy="5259371"/>
          </a:xfrm>
          <a:custGeom>
            <a:avLst/>
            <a:gdLst/>
            <a:ahLst/>
            <a:cxnLst/>
            <a:rect l="l" t="t" r="r" b="b"/>
            <a:pathLst>
              <a:path w="13004800" h="7467600" extrusionOk="0">
                <a:moveTo>
                  <a:pt x="0" y="7467600"/>
                </a:moveTo>
                <a:lnTo>
                  <a:pt x="13004800" y="7467600"/>
                </a:lnTo>
                <a:lnTo>
                  <a:pt x="13004800" y="0"/>
                </a:lnTo>
                <a:lnTo>
                  <a:pt x="0" y="0"/>
                </a:lnTo>
                <a:lnTo>
                  <a:pt x="0" y="7467600"/>
                </a:lnTo>
                <a:close/>
              </a:path>
            </a:pathLst>
          </a:custGeom>
          <a:gradFill>
            <a:gsLst>
              <a:gs pos="0">
                <a:srgbClr val="004274"/>
              </a:gs>
              <a:gs pos="45000">
                <a:srgbClr val="0070C0"/>
              </a:gs>
              <a:gs pos="100000">
                <a:srgbClr val="0075CA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endParaRPr sz="13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5;p1"/>
          <p:cNvSpPr/>
          <p:nvPr/>
        </p:nvSpPr>
        <p:spPr>
          <a:xfrm>
            <a:off x="434982" y="2120977"/>
            <a:ext cx="6406238" cy="770771"/>
          </a:xfrm>
          <a:prstGeom prst="rect">
            <a:avLst/>
          </a:prstGeom>
          <a:solidFill>
            <a:srgbClr val="FFFFFF">
              <a:alpha val="5882"/>
            </a:srgbClr>
          </a:solidFill>
          <a:ln>
            <a:noFill/>
          </a:ln>
        </p:spPr>
        <p:txBody>
          <a:bodyPr spcFirstLastPara="1" wrap="square" lIns="91575" tIns="45775" rIns="91575" bIns="45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8" b="1" dirty="0">
                <a:solidFill>
                  <a:srgbClr val="BBD9DE"/>
                </a:solidFill>
                <a:latin typeface="Oswald"/>
                <a:sym typeface="Oswald"/>
              </a:rPr>
              <a:t>Спасибо за </a:t>
            </a:r>
            <a:r>
              <a:rPr lang="ru-RU" sz="4408" b="1" dirty="0" smtClean="0">
                <a:solidFill>
                  <a:srgbClr val="BBD9DE"/>
                </a:solidFill>
                <a:latin typeface="Oswald"/>
                <a:sym typeface="Oswald"/>
              </a:rPr>
              <a:t>внимание</a:t>
            </a:r>
            <a:endParaRPr lang="ru-RU" sz="4408" b="1" dirty="0">
              <a:solidFill>
                <a:srgbClr val="BBD9DE"/>
              </a:solidFill>
              <a:latin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8546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631</Words>
  <Application>Microsoft Office PowerPoint</Application>
  <PresentationFormat>Произвольный</PresentationFormat>
  <Paragraphs>106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Актуальность и проблемная ситуация</vt:lpstr>
      <vt:lpstr>Презентация PowerPoint</vt:lpstr>
      <vt:lpstr>Презентация PowerPoint</vt:lpstr>
      <vt:lpstr>Дата-сет</vt:lpstr>
      <vt:lpstr>Дата-сет (лингвомаркеры)</vt:lpstr>
      <vt:lpstr>Концепция технического задания</vt:lpstr>
      <vt:lpstr>Дорожная карта по реализации проекта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11</dc:title>
  <dc:creator>пользователь Microsoft Office</dc:creator>
  <cp:lastModifiedBy>Student</cp:lastModifiedBy>
  <cp:revision>80</cp:revision>
  <dcterms:created xsi:type="dcterms:W3CDTF">2019-11-12T06:44:39Z</dcterms:created>
  <dcterms:modified xsi:type="dcterms:W3CDTF">2022-10-14T11:41:15Z</dcterms:modified>
</cp:coreProperties>
</file>